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8" r:id="rId3"/>
    <p:sldId id="257" r:id="rId4"/>
    <p:sldId id="269" r:id="rId5"/>
    <p:sldId id="259" r:id="rId6"/>
    <p:sldId id="258" r:id="rId7"/>
    <p:sldId id="260" r:id="rId8"/>
    <p:sldId id="264" r:id="rId9"/>
    <p:sldId id="261" r:id="rId10"/>
    <p:sldId id="267" r:id="rId11"/>
    <p:sldId id="262" r:id="rId12"/>
    <p:sldId id="263" r:id="rId13"/>
    <p:sldId id="266" r:id="rId14"/>
    <p:sldId id="265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93"/>
    <p:restoredTop sz="94662"/>
  </p:normalViewPr>
  <p:slideViewPr>
    <p:cSldViewPr snapToGrid="0">
      <p:cViewPr varScale="1">
        <p:scale>
          <a:sx n="188" d="100"/>
          <a:sy n="188" d="100"/>
        </p:scale>
        <p:origin x="2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F7066-A7DF-0A4E-B96B-75DB2B8E693A}" type="datetimeFigureOut">
              <a:rPr lang="en-US" smtClean="0"/>
              <a:t>3/19/25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E70457-9816-8242-B9B4-0D3E9D01F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05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FEC00-41B7-7659-40C5-4272B69C20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D5E54-D8E1-A3F5-8360-0B1D71BB4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17B24-B85D-3646-29DF-2688036D8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E0067-2A6A-AF44-8045-C0DED1042329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ED9E2-335B-1B9F-1321-2AF21783F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8CDA3D-64DC-BD8A-9A1B-16B14E96E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434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A1364-E63A-D950-B9B5-09BD492E3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3F2F8F-6B87-7599-474E-DC9F2F07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214C2-531B-0D8A-BC73-073F261C8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9D1EC-C99F-B44F-8C00-924B0288F23A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1DAA4-EDB9-C693-B45B-B0B965E4E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690E5-E528-EA6C-CB4A-901A55EFD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4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45B957-1C72-20A8-D69B-9E84EA849E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EB3369-C6E5-E304-58A2-6094C35A6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B375E-9CF1-CFA5-60C8-15DEAA0BD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3609B-647F-8045-80F6-7C3CA5ED23CA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3CDBD-D1F6-E99F-8F51-92D0FC90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1125-2718-2B12-7084-323595E77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516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8F51D-B7D3-F1BA-0A78-88FE2D435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8EF6E-F903-75FB-05CB-65B5B5B56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9A770C-98D0-9F11-DA72-99FC936D1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5362-E555-DB42-A326-8C184FA72E40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3F741-06F2-B490-FC15-3739B9E7D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CAE37-5C75-2E75-CD05-30DA2476A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99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80363-4FFC-E3AF-59D6-04F625C7F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C2AB46-3E96-B954-7996-EABA8C77E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F6905-3B9F-9FE4-DA47-17DCDB668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8AFF7-77AC-FA4F-80C5-3BD0504EAB31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23A7F-26E6-1C08-1A8F-A08733608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D8F4D-4684-EAD1-1E05-21B96887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416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146D2-02D3-4CEB-668D-9CD698190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ABBE9-3D23-F1F6-C7E0-C9E48C9AA1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F6E90-B6B9-349B-894B-32A712DE3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471CD4-52E1-BF0C-4C8A-390A8435C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0E598-E058-D746-958E-CBF9AF0840F7}" type="datetime1">
              <a:rPr lang="en-US" smtClean="0"/>
              <a:t>3/19/25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847B2-B2F1-5676-BDD9-65EB47AE5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04B530-515B-C4FA-C5AF-12585DD61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758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596D3-E039-544F-14F9-3054E2143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915C22-239B-D18F-8C49-177C2AF52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B21D8-D2C2-3B0C-E26A-352FA66B2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51C998-1B8A-47D5-949C-7A44E82DE1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1D3E3D-D0E1-12A1-B122-DE00155152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810C01-1AD3-0225-8EAB-AFE85227D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37D15-B28D-5744-806E-80066A8E5B96}" type="datetime1">
              <a:rPr lang="en-US" smtClean="0"/>
              <a:t>3/19/25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75B127-5673-77A5-68A2-4914C264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C11056-8A16-AE12-4B09-29670614B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52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745A0-775B-B1E9-E9FD-16CF05549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980B08-6EA6-592E-F04F-75148178A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4FCFD-3FD9-8E48-9E89-65A1E022B45D}" type="datetime1">
              <a:rPr lang="en-US" smtClean="0"/>
              <a:t>3/19/25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18C03D-8D82-07AF-563C-A6976FEDA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1316A-C657-83EE-25E3-1E189BCCF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38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12C1E6-72B1-F5E7-742C-A327C977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2679C-996D-E84E-83CA-8B73D7591DA0}" type="datetime1">
              <a:rPr lang="en-US" smtClean="0"/>
              <a:t>3/19/25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359DCA-2AF3-A302-4505-1344BA9AB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6A27A2-6213-30CF-4D91-0406E7DFF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607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17EDC-9EBC-2A1F-9C40-50D829DE9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282B0-27A4-FF7C-82A5-079CD831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217A16-F61D-50EF-373D-28DF314947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9D7A6F-5E5F-5465-EE14-C0A303C5C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6BDC-B15A-AD40-93B3-FF8A21538376}" type="datetime1">
              <a:rPr lang="en-US" smtClean="0"/>
              <a:t>3/19/25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5FAB8-4DE0-A5D8-AE46-06F5D8198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930AC8-E694-A60A-CABF-5E324376A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754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B73C8-A132-DADE-3E8C-ECB30187F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938B31-72C3-7294-35D4-25FF7191CD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DFD7BC-1A69-52E3-D1D0-1C1B2BDB63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2FF5FD-39E2-912C-FE3B-4346FC056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DC1B0-8231-A041-9847-08BD413D32F3}" type="datetime1">
              <a:rPr lang="en-US" smtClean="0"/>
              <a:t>3/19/25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83537-FCA3-86A2-51FA-27AFB36F0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556ACB-9C01-070B-9932-0D0708169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124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32ED48-9447-5D7A-CEBD-0C397075C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3CD2C-DEE2-AA3C-4622-7FBB4359A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BB214-0A52-AC0B-A4C4-57B489C4A5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DA327F-8C96-1849-933C-F714CBA8915B}" type="datetime1">
              <a:rPr lang="en-US" smtClean="0"/>
              <a:t>3/19/25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70F39-084D-4869-3BAF-58285F83D5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5649A-E338-32FF-E991-DCA931C581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38138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3E176519-93CB-8B48-9E64-D2DA91F33F7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398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mccreary.github.io/learning-micropython/" TargetMode="External"/><Relationship Id="rId7" Type="http://schemas.openxmlformats.org/officeDocument/2006/relationships/hyperlink" Target="https://dmccreary.github.io/circuits/" TargetMode="External"/><Relationship Id="rId2" Type="http://schemas.openxmlformats.org/officeDocument/2006/relationships/hyperlink" Target="https://dmccreary.github.io/learning-graph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mccreary.github.io/signal-processing/" TargetMode="External"/><Relationship Id="rId5" Type="http://schemas.openxmlformats.org/officeDocument/2006/relationships/hyperlink" Target="https://dmccreary.github.io/graph-algorithms/" TargetMode="External"/><Relationship Id="rId4" Type="http://schemas.openxmlformats.org/officeDocument/2006/relationships/hyperlink" Target="https://dmccreary.github.io/clocks-and-watches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8B4E1-29BA-79D5-80BE-01890F739D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AI Agents to Create AI Agents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95B0F-DF5F-4687-A757-6FC5BA6F6B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2256"/>
            <a:ext cx="9144000" cy="1655762"/>
          </a:xfrm>
        </p:spPr>
        <p:txBody>
          <a:bodyPr/>
          <a:lstStyle/>
          <a:p>
            <a:r>
              <a:rPr lang="en-US" dirty="0"/>
              <a:t>Impacts on Education</a:t>
            </a:r>
          </a:p>
          <a:p>
            <a:r>
              <a:rPr lang="en-US" dirty="0"/>
              <a:t>In 10 Minutes</a:t>
            </a:r>
          </a:p>
          <a:p>
            <a:r>
              <a:rPr lang="en-US" dirty="0"/>
              <a:t>Dan McCreary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45A2F-5445-24DD-3B54-9E8BDF0FC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347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AF04F-CD85-6DC5-4888-6D772B7D0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Knowledge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1D193-7902-2A85-C69B-BDDDF3B04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158" y="1930728"/>
            <a:ext cx="10515600" cy="1548196"/>
          </a:xfrm>
        </p:spPr>
        <p:txBody>
          <a:bodyPr/>
          <a:lstStyle/>
          <a:p>
            <a:pPr marL="0" indent="0" algn="r">
              <a:buNone/>
            </a:pPr>
            <a:r>
              <a:rPr lang="en-US" b="0" i="1" dirty="0">
                <a:solidFill>
                  <a:srgbClr val="242424"/>
                </a:solidFill>
                <a:effectLst/>
                <a:latin typeface="source-serif-pro"/>
              </a:rPr>
              <a:t>“The key to artificial intelligence has always been the representation.”</a:t>
            </a:r>
          </a:p>
          <a:p>
            <a:pPr marL="0" indent="0" algn="r">
              <a:buNone/>
            </a:pPr>
            <a:r>
              <a:rPr lang="en-US" dirty="0">
                <a:solidFill>
                  <a:srgbClr val="242424"/>
                </a:solidFill>
                <a:latin typeface="source-serif-pro"/>
              </a:rPr>
              <a:t>Jeff Hawkins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EAB964-6F47-04B6-6E85-A5162B1A2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10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16487B-C7D5-D9E0-8D25-F076E9A8F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354" y="0"/>
            <a:ext cx="691729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71BFE8-D1E0-AFAB-A754-4533F1E97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09" y="2302209"/>
            <a:ext cx="5791200" cy="1325563"/>
          </a:xfrm>
        </p:spPr>
        <p:txBody>
          <a:bodyPr>
            <a:normAutofit/>
          </a:bodyPr>
          <a:lstStyle/>
          <a:p>
            <a:r>
              <a:rPr lang="en-US" sz="6000" b="1" dirty="0"/>
              <a:t>Agent</a:t>
            </a:r>
            <a:r>
              <a:rPr lang="en-US" sz="6000" dirty="0"/>
              <a:t> </a:t>
            </a:r>
            <a:r>
              <a:rPr lang="en-US" sz="6000" b="1" dirty="0">
                <a:solidFill>
                  <a:schemeClr val="bg1"/>
                </a:solidFill>
              </a:rPr>
              <a:t>Guardrails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05EDA-1BA3-7FC1-4A7B-5F4C19BE8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31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50D31F-9440-5F4C-4BE8-E887A8843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174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4C17B5-A84C-9838-D019-FB0E65C32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968" y="207151"/>
            <a:ext cx="10515600" cy="1325563"/>
          </a:xfrm>
        </p:spPr>
        <p:txBody>
          <a:bodyPr/>
          <a:lstStyle/>
          <a:p>
            <a:r>
              <a:rPr lang="en-US" dirty="0"/>
              <a:t>Learning Graph</a:t>
            </a:r>
            <a:br>
              <a:rPr lang="en-US" dirty="0"/>
            </a:br>
            <a:r>
              <a:rPr lang="en-US" sz="3200" dirty="0"/>
              <a:t>for Intelligent Textbooks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46FC4D-CBCB-ADAC-27ED-0B2DA93B0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B58A6D-8364-5F9C-6383-803ED52C32C7}"/>
              </a:ext>
            </a:extLst>
          </p:cNvPr>
          <p:cNvSpPr txBox="1"/>
          <p:nvPr/>
        </p:nvSpPr>
        <p:spPr>
          <a:xfrm>
            <a:off x="2382253" y="6648155"/>
            <a:ext cx="8937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https://dmccreary.github.io/intelligent-textbooks/sims/learning-graph/graph-viewer.html</a:t>
            </a:r>
          </a:p>
        </p:txBody>
      </p:sp>
    </p:spTree>
    <p:extLst>
      <p:ext uri="{BB962C8B-B14F-4D97-AF65-F5344CB8AC3E}">
        <p14:creationId xmlns:p14="http://schemas.microsoft.com/office/powerpoint/2010/main" val="2882067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71B73-0C02-0D3E-F813-CBF261409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431" y="146470"/>
            <a:ext cx="6681537" cy="816058"/>
          </a:xfrm>
        </p:spPr>
        <p:txBody>
          <a:bodyPr/>
          <a:lstStyle/>
          <a:p>
            <a:r>
              <a:rPr lang="en-US" dirty="0"/>
              <a:t>IDE Agent Generation Rules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9A0E81-0D37-C0D0-30B1-9A15D9BD0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8E4510-8EDA-6BF6-C9B4-126DDE679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179" y="962528"/>
            <a:ext cx="8931442" cy="49382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BADB08-436F-AAC1-F590-EE3BD6336FBD}"/>
              </a:ext>
            </a:extLst>
          </p:cNvPr>
          <p:cNvSpPr txBox="1"/>
          <p:nvPr/>
        </p:nvSpPr>
        <p:spPr>
          <a:xfrm>
            <a:off x="5827109" y="6287806"/>
            <a:ext cx="4682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</a:t>
            </a:r>
            <a:r>
              <a:rPr lang="en-US" dirty="0" err="1"/>
              <a:t>microsims</a:t>
            </a:r>
            <a:r>
              <a:rPr lang="en-US" dirty="0"/>
              <a:t>/rules/</a:t>
            </a:r>
          </a:p>
        </p:txBody>
      </p:sp>
    </p:spTree>
    <p:extLst>
      <p:ext uri="{BB962C8B-B14F-4D97-AF65-F5344CB8AC3E}">
        <p14:creationId xmlns:p14="http://schemas.microsoft.com/office/powerpoint/2010/main" val="3833530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450331-CED5-DAC6-F228-B9372A316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916" y="999389"/>
            <a:ext cx="7772400" cy="47929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6437FF-AA9D-86E0-A7B6-A24376C05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05" y="182563"/>
            <a:ext cx="10515600" cy="667385"/>
          </a:xfrm>
        </p:spPr>
        <p:txBody>
          <a:bodyPr>
            <a:normAutofit fontScale="90000"/>
          </a:bodyPr>
          <a:lstStyle/>
          <a:p>
            <a:r>
              <a:rPr lang="en-US" dirty="0"/>
              <a:t>Rate of Change is Getting Faster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C1C79-3328-8C5D-F6B8-B1EA29C08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662" y="5754484"/>
            <a:ext cx="10515600" cy="534410"/>
          </a:xfrm>
        </p:spPr>
        <p:txBody>
          <a:bodyPr/>
          <a:lstStyle/>
          <a:p>
            <a:r>
              <a:rPr lang="en-US" dirty="0"/>
              <a:t>Doubling every 24 months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0B654-FD6E-65AC-3A02-0CFCFDE76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E90A47-0FF1-AE3C-9D8A-5ADA55D5B821}"/>
              </a:ext>
            </a:extLst>
          </p:cNvPr>
          <p:cNvSpPr txBox="1"/>
          <p:nvPr/>
        </p:nvSpPr>
        <p:spPr>
          <a:xfrm>
            <a:off x="310662" y="6330642"/>
            <a:ext cx="100619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www.reddit.com</a:t>
            </a:r>
            <a:r>
              <a:rPr lang="en-US" sz="1600" dirty="0"/>
              <a:t>/r/singularity/comments/xwdzr5/</a:t>
            </a:r>
            <a:r>
              <a:rPr lang="en-US" sz="1600" dirty="0" err="1"/>
              <a:t>the_number_of_ai_papers_on_arxiv_per_month_grows</a:t>
            </a:r>
            <a:r>
              <a:rPr lang="en-US" sz="1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497414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9BC41-3353-2B8F-4572-0DE07D173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6765" y="281043"/>
            <a:ext cx="10515600" cy="633358"/>
          </a:xfrm>
        </p:spPr>
        <p:txBody>
          <a:bodyPr>
            <a:normAutofit fontScale="90000"/>
          </a:bodyPr>
          <a:lstStyle/>
          <a:p>
            <a:r>
              <a:rPr lang="en-US" dirty="0"/>
              <a:t>Sample Intelligent Textbooks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3FB5A-3ABC-C6F4-3B5B-EC01CCB55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964" y="1374893"/>
            <a:ext cx="11235559" cy="4351338"/>
          </a:xfrm>
        </p:spPr>
        <p:txBody>
          <a:bodyPr>
            <a:normAutofit fontScale="70000" lnSpcReduction="20000"/>
          </a:bodyPr>
          <a:lstStyle/>
          <a:p>
            <a:r>
              <a:rPr lang="en-US" sz="3500" b="1" dirty="0">
                <a:solidFill>
                  <a:srgbClr val="C00000"/>
                </a:solidFill>
              </a:rPr>
              <a:t>Agents Course</a:t>
            </a:r>
            <a:r>
              <a:rPr lang="en-US" sz="3500" dirty="0"/>
              <a:t>: https://dmccreary.github.io/agents-course/</a:t>
            </a:r>
          </a:p>
          <a:p>
            <a:r>
              <a:rPr lang="en-US" sz="3500" b="1" dirty="0">
                <a:solidFill>
                  <a:srgbClr val="C00000"/>
                </a:solidFill>
              </a:rPr>
              <a:t>Deep Learning Course</a:t>
            </a:r>
            <a:r>
              <a:rPr lang="en-US" sz="3500" dirty="0"/>
              <a:t>: </a:t>
            </a:r>
            <a:r>
              <a:rPr lang="en-US" sz="3000" dirty="0"/>
              <a:t>https://dmccreary.github.io/deep-learning-course/</a:t>
            </a:r>
            <a:endParaRPr lang="en-US" sz="3500" dirty="0"/>
          </a:p>
          <a:p>
            <a:r>
              <a:rPr lang="en-US" sz="3500" b="1" dirty="0"/>
              <a:t>Intelligent Textbooks</a:t>
            </a:r>
            <a:r>
              <a:rPr lang="en-US" sz="3500" dirty="0"/>
              <a:t>: </a:t>
            </a:r>
            <a:r>
              <a:rPr lang="en-US" sz="3000" dirty="0"/>
              <a:t>https://dmccreary.github.io/intelligent-textbooks/</a:t>
            </a:r>
            <a:endParaRPr lang="en-US" sz="3500" dirty="0"/>
          </a:p>
          <a:p>
            <a:r>
              <a:rPr lang="en-US" sz="3500" b="1" dirty="0"/>
              <a:t>MicroSims</a:t>
            </a:r>
            <a:r>
              <a:rPr lang="en-US" sz="3500" dirty="0"/>
              <a:t>: https://dmccreary.github.io/</a:t>
            </a:r>
            <a:r>
              <a:rPr lang="en-US" sz="3500" dirty="0" err="1"/>
              <a:t>microsims</a:t>
            </a:r>
            <a:r>
              <a:rPr lang="en-US" sz="3500" dirty="0"/>
              <a:t>/</a:t>
            </a:r>
          </a:p>
          <a:p>
            <a:r>
              <a:rPr lang="en-US" sz="3500" b="1" dirty="0"/>
              <a:t>Learning Graphs</a:t>
            </a:r>
            <a:r>
              <a:rPr lang="en-US" sz="3500" dirty="0"/>
              <a:t>: </a:t>
            </a:r>
            <a:r>
              <a:rPr lang="en-US" sz="3500" dirty="0">
                <a:hlinkClick r:id="rId2"/>
              </a:rPr>
              <a:t>https://dmccreary.github.io/learning-graphs/</a:t>
            </a:r>
            <a:endParaRPr lang="en-US" sz="3500" dirty="0"/>
          </a:p>
          <a:p>
            <a:r>
              <a:rPr lang="en-US" sz="3500" b="1" dirty="0"/>
              <a:t>MicroPython</a:t>
            </a:r>
            <a:r>
              <a:rPr lang="en-US" sz="3500" dirty="0"/>
              <a:t>: </a:t>
            </a:r>
            <a:r>
              <a:rPr lang="en-US" sz="3500" dirty="0">
                <a:hlinkClick r:id="rId3"/>
              </a:rPr>
              <a:t>https://dmccreary.github.io/learning-micropython/</a:t>
            </a:r>
            <a:endParaRPr lang="en-US" sz="3500" dirty="0"/>
          </a:p>
          <a:p>
            <a:r>
              <a:rPr lang="en-US" sz="3500" b="1" dirty="0"/>
              <a:t>Clocks and Watches</a:t>
            </a:r>
            <a:r>
              <a:rPr lang="en-US" sz="3500" dirty="0"/>
              <a:t>: </a:t>
            </a:r>
            <a:r>
              <a:rPr lang="en-US" sz="3000" dirty="0">
                <a:hlinkClick r:id="rId4"/>
              </a:rPr>
              <a:t>https://dmccreary.github.io/clocks-and-watches/</a:t>
            </a:r>
            <a:endParaRPr lang="en-US" sz="3000" dirty="0"/>
          </a:p>
          <a:p>
            <a:r>
              <a:rPr lang="en-US" sz="3500" b="1" dirty="0"/>
              <a:t>Graph Algorithms</a:t>
            </a:r>
            <a:r>
              <a:rPr lang="en-US" sz="3500" dirty="0"/>
              <a:t>: </a:t>
            </a:r>
            <a:r>
              <a:rPr lang="en-US" sz="3500" dirty="0">
                <a:hlinkClick r:id="rId5"/>
              </a:rPr>
              <a:t>https://dmccreary.github.io/graph-algorithms/</a:t>
            </a:r>
            <a:endParaRPr lang="en-US" sz="3500" dirty="0"/>
          </a:p>
          <a:p>
            <a:r>
              <a:rPr lang="en-US" sz="3500" b="1" dirty="0">
                <a:solidFill>
                  <a:srgbClr val="C00000"/>
                </a:solidFill>
              </a:rPr>
              <a:t>Signal Processing</a:t>
            </a:r>
            <a:r>
              <a:rPr lang="en-US" sz="3500" dirty="0"/>
              <a:t>: </a:t>
            </a:r>
            <a:r>
              <a:rPr lang="en-US" sz="3500" dirty="0">
                <a:hlinkClick r:id="rId6"/>
              </a:rPr>
              <a:t>https://dmccreary.github.io/signal-processing/</a:t>
            </a:r>
            <a:endParaRPr lang="en-US" sz="3500" dirty="0"/>
          </a:p>
          <a:p>
            <a:r>
              <a:rPr lang="en-US" sz="3500" b="1" dirty="0">
                <a:solidFill>
                  <a:srgbClr val="C00000"/>
                </a:solidFill>
              </a:rPr>
              <a:t>Circuits</a:t>
            </a:r>
            <a:r>
              <a:rPr lang="en-US" sz="3500" dirty="0"/>
              <a:t>: </a:t>
            </a:r>
            <a:r>
              <a:rPr lang="en-US" sz="3500" dirty="0">
                <a:hlinkClick r:id="rId7"/>
              </a:rPr>
              <a:t>https://dmccreary.github.io/circuits/</a:t>
            </a:r>
            <a:endParaRPr lang="en-US" sz="3500" dirty="0"/>
          </a:p>
          <a:p>
            <a:r>
              <a:rPr lang="en-US" sz="3500" dirty="0"/>
              <a:t>Systems Thinking: https://dmccreary.github.io/graph-systems-thinking/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80185F-4410-C721-283F-23F0D07F8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9A3451-481A-8743-90CE-585B8F5FD724}"/>
              </a:ext>
            </a:extLst>
          </p:cNvPr>
          <p:cNvSpPr txBox="1"/>
          <p:nvPr/>
        </p:nvSpPr>
        <p:spPr>
          <a:xfrm>
            <a:off x="480646" y="6189785"/>
            <a:ext cx="6754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Maroon</a:t>
            </a:r>
            <a:r>
              <a:rPr lang="en-US" dirty="0"/>
              <a:t> text developed with the help of the University of Minnesota</a:t>
            </a:r>
          </a:p>
        </p:txBody>
      </p:sp>
    </p:spTree>
    <p:extLst>
      <p:ext uri="{BB962C8B-B14F-4D97-AF65-F5344CB8AC3E}">
        <p14:creationId xmlns:p14="http://schemas.microsoft.com/office/powerpoint/2010/main" val="64543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02889-3F79-97F7-8841-0926FDEA5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Events in Agentic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91BED-27DE-9E7D-5ED3-0D25432CE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Web article in Scientific American (2001)</a:t>
            </a:r>
          </a:p>
          <a:p>
            <a:r>
              <a:rPr lang="en-US" dirty="0" err="1"/>
              <a:t>AlexNet</a:t>
            </a:r>
            <a:r>
              <a:rPr lang="en-US" dirty="0"/>
              <a:t> (2014)</a:t>
            </a:r>
          </a:p>
          <a:p>
            <a:r>
              <a:rPr lang="en-US" dirty="0"/>
              <a:t>OpenAI Release ChatGPT</a:t>
            </a:r>
          </a:p>
          <a:p>
            <a:r>
              <a:rPr lang="en-US" dirty="0"/>
              <a:t>Meta open sources Llama LLM</a:t>
            </a:r>
          </a:p>
          <a:p>
            <a:r>
              <a:rPr lang="en-US" dirty="0" err="1"/>
              <a:t>DeepSeek</a:t>
            </a:r>
            <a:r>
              <a:rPr lang="en-US" dirty="0"/>
              <a:t> R1</a:t>
            </a:r>
          </a:p>
          <a:p>
            <a:r>
              <a:rPr lang="en-US" dirty="0"/>
              <a:t>Y-Combinator survey shows that ¼ of companies use AI to generate over 95% of their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B1C80-9D96-0269-33CB-FC42B43E4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6780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28491-19F9-7994-1B98-5A87EE426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0F501-187A-46E6-E945-202B73E50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the Cursor IDE or the Codium Windsurf IDE and build a MicroSim</a:t>
            </a:r>
          </a:p>
          <a:p>
            <a:r>
              <a:rPr lang="en-US" dirty="0"/>
              <a:t>Watch some tutorial videos on agentic IDEs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1519D-043E-F369-384C-594FCC657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236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5A848-F02F-71FE-DA78-BFF0BB779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121" y="261262"/>
            <a:ext cx="10515600" cy="1325563"/>
          </a:xfrm>
        </p:spPr>
        <p:txBody>
          <a:bodyPr/>
          <a:lstStyle/>
          <a:p>
            <a:r>
              <a:rPr lang="en-US" dirty="0"/>
              <a:t>Positive Feedback Loop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3441A-4C4C-BC63-F4D9-31830DB36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2</a:t>
            </a:fld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5F572E9-CDF1-D19D-5247-ED561468A536}"/>
              </a:ext>
            </a:extLst>
          </p:cNvPr>
          <p:cNvSpPr/>
          <p:nvPr/>
        </p:nvSpPr>
        <p:spPr>
          <a:xfrm>
            <a:off x="2881563" y="1844758"/>
            <a:ext cx="2803358" cy="1888959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AI Agent</a:t>
            </a:r>
          </a:p>
        </p:txBody>
      </p:sp>
      <p:cxnSp>
        <p:nvCxnSpPr>
          <p:cNvPr id="7" name="Curved Connector 6">
            <a:extLst>
              <a:ext uri="{FF2B5EF4-FFF2-40B4-BE49-F238E27FC236}">
                <a16:creationId xmlns:a16="http://schemas.microsoft.com/office/drawing/2014/main" id="{39FD5E7A-4CE8-3612-EC51-60F8C236B5EA}"/>
              </a:ext>
            </a:extLst>
          </p:cNvPr>
          <p:cNvCxnSpPr>
            <a:stCxn id="5" idx="6"/>
            <a:endCxn id="5" idx="4"/>
          </p:cNvCxnSpPr>
          <p:nvPr/>
        </p:nvCxnSpPr>
        <p:spPr>
          <a:xfrm flipH="1">
            <a:off x="4283242" y="2789238"/>
            <a:ext cx="1401679" cy="944479"/>
          </a:xfrm>
          <a:prstGeom prst="curvedConnector4">
            <a:avLst>
              <a:gd name="adj1" fmla="val -79828"/>
              <a:gd name="adj2" fmla="val 215924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A969788-065D-C1FD-526D-B28493029758}"/>
              </a:ext>
            </a:extLst>
          </p:cNvPr>
          <p:cNvSpPr txBox="1"/>
          <p:nvPr/>
        </p:nvSpPr>
        <p:spPr>
          <a:xfrm>
            <a:off x="6454943" y="4740442"/>
            <a:ext cx="2954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Used to Create</a:t>
            </a:r>
          </a:p>
        </p:txBody>
      </p:sp>
    </p:spTree>
    <p:extLst>
      <p:ext uri="{BB962C8B-B14F-4D97-AF65-F5344CB8AC3E}">
        <p14:creationId xmlns:p14="http://schemas.microsoft.com/office/powerpoint/2010/main" val="2773617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CAD14-1FF8-9A2D-93DC-7B20BEAC2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75" y="368306"/>
            <a:ext cx="6822735" cy="833438"/>
          </a:xfrm>
        </p:spPr>
        <p:txBody>
          <a:bodyPr>
            <a:normAutofit fontScale="90000"/>
          </a:bodyPr>
          <a:lstStyle/>
          <a:p>
            <a:r>
              <a:rPr lang="en-US" dirty="0"/>
              <a:t>Background for Dan McCreary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E6169-DD3E-FB08-775A-3384EC166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05881"/>
            <a:ext cx="10515600" cy="2371082"/>
          </a:xfrm>
        </p:spPr>
        <p:txBody>
          <a:bodyPr/>
          <a:lstStyle/>
          <a:p>
            <a:r>
              <a:rPr lang="en-US" dirty="0"/>
              <a:t>2008 paper on agents used RDF in the browser</a:t>
            </a:r>
          </a:p>
          <a:p>
            <a:r>
              <a:rPr lang="en-US" dirty="0"/>
              <a:t>Ran as a Firefox plugin and helped you shop</a:t>
            </a:r>
          </a:p>
          <a:p>
            <a:r>
              <a:rPr lang="en-US" dirty="0"/>
              <a:t>Based on simple rules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454884-A7CE-E496-6F67-09405AC9B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893" y="1575444"/>
            <a:ext cx="7772400" cy="1853556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CAF14C-89D3-CBF6-E864-216B10987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125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D59700-905D-09C1-7E22-04FDB0339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5D1FFD-1C0B-9692-7264-847D826BE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203" y="231115"/>
            <a:ext cx="9396451" cy="60666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189B57-626A-329A-194D-953A067AF5D5}"/>
              </a:ext>
            </a:extLst>
          </p:cNvPr>
          <p:cNvSpPr txBox="1"/>
          <p:nvPr/>
        </p:nvSpPr>
        <p:spPr>
          <a:xfrm>
            <a:off x="7998374" y="6358758"/>
            <a:ext cx="2978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www.edulga.ai</a:t>
            </a:r>
            <a:r>
              <a:rPr lang="en-US" dirty="0"/>
              <a:t>/team</a:t>
            </a:r>
          </a:p>
        </p:txBody>
      </p:sp>
    </p:spTree>
    <p:extLst>
      <p:ext uri="{BB962C8B-B14F-4D97-AF65-F5344CB8AC3E}">
        <p14:creationId xmlns:p14="http://schemas.microsoft.com/office/powerpoint/2010/main" val="4287721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02D87-8684-40CB-CD64-1689A3306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032" y="182563"/>
            <a:ext cx="10515600" cy="1018507"/>
          </a:xfrm>
        </p:spPr>
        <p:txBody>
          <a:bodyPr/>
          <a:lstStyle/>
          <a:p>
            <a:r>
              <a:rPr lang="en-US" dirty="0"/>
              <a:t>Agents: 0 to $2.5B in 18 Years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A4897-5789-7366-E8FC-9D427DA9D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3647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Dan published first agent paper in 2008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S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tarted using GPT-3 in 2021 to generate lesson plans for teachers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Prompts were very long and contained many examples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 LLMs got bigger, prompts got smaller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LLMs began to be easier to use and generated consistent Markdown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2022, we began to use GPT to write code - 10 lines at most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Nov 30, 2022 - ChatGPT introduced by OpenAI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July 2023, Val Lockhart coined the term "MicroSim."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2023 Cursor IDE launched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January 2025 Anysphere Cursor valued at $</a:t>
            </a:r>
            <a:r>
              <a:rPr lang="en-US" sz="2400" b="1" i="0" u="none" strike="noStrike" dirty="0">
                <a:solidFill>
                  <a:schemeClr val="accent3"/>
                </a:solidFill>
                <a:effectLst/>
                <a:latin typeface="Arial" panose="020B0604020202020204" pitchFamily="34" charset="0"/>
              </a:rPr>
              <a:t>2.5 billion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¼ of Y-Combinator startups had over 95% of their code written by AI</a:t>
            </a:r>
          </a:p>
          <a:p>
            <a:pPr marL="460375" indent="-460375" rtl="0" fontAlgn="base">
              <a:buFont typeface="+mj-lt"/>
              <a:buAutoNum type="arabicPeriod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Most new agents and MCPs are being written by agents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8F91F-C592-73C7-C234-C989F99DD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116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C013A42-8C33-3780-C20A-3BD4AAB96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76" y="320492"/>
            <a:ext cx="10830178" cy="54672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E75D79-01EF-F324-8A19-411B19902D4D}"/>
              </a:ext>
            </a:extLst>
          </p:cNvPr>
          <p:cNvSpPr txBox="1"/>
          <p:nvPr/>
        </p:nvSpPr>
        <p:spPr>
          <a:xfrm>
            <a:off x="1263316" y="6168176"/>
            <a:ext cx="10309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www.nytimes.com</a:t>
            </a:r>
            <a:r>
              <a:rPr lang="en-US" dirty="0"/>
              <a:t>/2025/01/14/business/</a:t>
            </a:r>
            <a:r>
              <a:rPr lang="en-US" dirty="0" err="1"/>
              <a:t>dealbook</a:t>
            </a:r>
            <a:r>
              <a:rPr lang="en-US" dirty="0"/>
              <a:t>/anysphere-cursor-25-billion-valuation.html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B333A-894D-5284-BFC2-81BB8BBBE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6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8D7DAA-687A-8589-998E-332C11958717}"/>
              </a:ext>
            </a:extLst>
          </p:cNvPr>
          <p:cNvCxnSpPr/>
          <p:nvPr/>
        </p:nvCxnSpPr>
        <p:spPr>
          <a:xfrm>
            <a:off x="8025063" y="5293895"/>
            <a:ext cx="149191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7290475-C528-36DB-2291-0B657B64698D}"/>
              </a:ext>
            </a:extLst>
          </p:cNvPr>
          <p:cNvSpPr txBox="1"/>
          <p:nvPr/>
        </p:nvSpPr>
        <p:spPr>
          <a:xfrm>
            <a:off x="2370221" y="1780674"/>
            <a:ext cx="12057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1/14/2005</a:t>
            </a:r>
          </a:p>
        </p:txBody>
      </p:sp>
    </p:spTree>
    <p:extLst>
      <p:ext uri="{BB962C8B-B14F-4D97-AF65-F5344CB8AC3E}">
        <p14:creationId xmlns:p14="http://schemas.microsoft.com/office/powerpoint/2010/main" val="2415875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C378402-B682-90BE-F94E-0474A873C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21" y="174724"/>
            <a:ext cx="3793958" cy="621464"/>
          </a:xfrm>
        </p:spPr>
        <p:txBody>
          <a:bodyPr>
            <a:normAutofit fontScale="90000"/>
          </a:bodyPr>
          <a:lstStyle/>
          <a:p>
            <a:r>
              <a:rPr lang="en-US" dirty="0"/>
              <a:t>Least Squares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DCEE5-7615-80FF-0FA6-311CB988A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541D58-D91B-99D3-200F-3166FF7211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316" b="2453"/>
          <a:stretch/>
        </p:blipFill>
        <p:spPr>
          <a:xfrm>
            <a:off x="2209800" y="719012"/>
            <a:ext cx="7439526" cy="54199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24D505-7671-55F7-1770-67D13C4DCE96}"/>
              </a:ext>
            </a:extLst>
          </p:cNvPr>
          <p:cNvSpPr txBox="1"/>
          <p:nvPr/>
        </p:nvSpPr>
        <p:spPr>
          <a:xfrm>
            <a:off x="4106779" y="6306105"/>
            <a:ext cx="6100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</a:t>
            </a:r>
            <a:r>
              <a:rPr lang="en-US" dirty="0" err="1"/>
              <a:t>microsims</a:t>
            </a:r>
            <a:r>
              <a:rPr lang="en-US" dirty="0"/>
              <a:t>/sims/least-squares/</a:t>
            </a:r>
          </a:p>
        </p:txBody>
      </p:sp>
    </p:spTree>
    <p:extLst>
      <p:ext uri="{BB962C8B-B14F-4D97-AF65-F5344CB8AC3E}">
        <p14:creationId xmlns:p14="http://schemas.microsoft.com/office/powerpoint/2010/main" val="181849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AED448-A102-8DE5-1AA4-BF56B2938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DBF0B1-9464-4003-EC9A-23DA1AAA6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8" y="467222"/>
            <a:ext cx="12088104" cy="54083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BCB11E-309C-E996-4993-A8D58C524172}"/>
              </a:ext>
            </a:extLst>
          </p:cNvPr>
          <p:cNvSpPr txBox="1"/>
          <p:nvPr/>
        </p:nvSpPr>
        <p:spPr>
          <a:xfrm>
            <a:off x="7084242" y="6186241"/>
            <a:ext cx="4107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</a:t>
            </a:r>
            <a:r>
              <a:rPr lang="en-US" dirty="0" err="1"/>
              <a:t>microsims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881653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A76A72-DEC1-0D17-C8F7-54A076906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176519-93CB-8B48-9E64-D2DA91F33F75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087477-150A-94EE-F4A0-926A697DE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568" y="364594"/>
            <a:ext cx="8977797" cy="55790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FFF829-7947-0B31-383E-9FD2E607C7B1}"/>
              </a:ext>
            </a:extLst>
          </p:cNvPr>
          <p:cNvSpPr txBox="1"/>
          <p:nvPr/>
        </p:nvSpPr>
        <p:spPr>
          <a:xfrm>
            <a:off x="5895474" y="6125646"/>
            <a:ext cx="5096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https://dmccreary.github.io/intelligent-textbooks/</a:t>
            </a:r>
          </a:p>
        </p:txBody>
      </p:sp>
    </p:spTree>
    <p:extLst>
      <p:ext uri="{BB962C8B-B14F-4D97-AF65-F5344CB8AC3E}">
        <p14:creationId xmlns:p14="http://schemas.microsoft.com/office/powerpoint/2010/main" val="3812634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584</Words>
  <Application>Microsoft Macintosh PowerPoint</Application>
  <PresentationFormat>Widescreen</PresentationFormat>
  <Paragraphs>82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source-serif-pro</vt:lpstr>
      <vt:lpstr>Office Theme</vt:lpstr>
      <vt:lpstr>Using AI Agents to Create AI Agents</vt:lpstr>
      <vt:lpstr>Positive Feedback Loop</vt:lpstr>
      <vt:lpstr>Background for Dan McCreary</vt:lpstr>
      <vt:lpstr>PowerPoint Presentation</vt:lpstr>
      <vt:lpstr>Agents: 0 to $2.5B in 18 Years </vt:lpstr>
      <vt:lpstr>PowerPoint Presentation</vt:lpstr>
      <vt:lpstr>Least Squares</vt:lpstr>
      <vt:lpstr>PowerPoint Presentation</vt:lpstr>
      <vt:lpstr>PowerPoint Presentation</vt:lpstr>
      <vt:lpstr>Knowledge Representation</vt:lpstr>
      <vt:lpstr>Agent Guardrails</vt:lpstr>
      <vt:lpstr>Learning Graph for Intelligent Textbooks</vt:lpstr>
      <vt:lpstr>IDE Agent Generation Rules</vt:lpstr>
      <vt:lpstr>Rate of Change is Getting Faster</vt:lpstr>
      <vt:lpstr>Sample Intelligent Textbooks</vt:lpstr>
      <vt:lpstr>Key Events in Agentic AI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 McCreary</dc:creator>
  <cp:lastModifiedBy>Dan McCreary</cp:lastModifiedBy>
  <cp:revision>5</cp:revision>
  <dcterms:created xsi:type="dcterms:W3CDTF">2025-03-19T03:18:11Z</dcterms:created>
  <dcterms:modified xsi:type="dcterms:W3CDTF">2025-03-19T15:25:02Z</dcterms:modified>
</cp:coreProperties>
</file>

<file path=docProps/thumbnail.jpeg>
</file>